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56" d="100"/>
          <a:sy n="156" d="100"/>
        </p:scale>
        <p:origin x="19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27783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5F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" y="600311"/>
            <a:ext cx="502920" cy="109728"/>
          </a:xfrm>
          <a:prstGeom prst="rect">
            <a:avLst/>
          </a:prstGeom>
          <a:solidFill>
            <a:srgbClr val="FF97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746615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kern="0" spc="100" dirty="0">
                <a:solidFill>
                  <a:schemeClr val="bg1">
                    <a:lumMod val="95000"/>
                  </a:schemeClr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LEADx® Certified EI Coach &amp; Trainer Program</a:t>
            </a:r>
            <a:endParaRPr lang="en-US" sz="17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" name="Text 2"/>
          <p:cNvSpPr/>
          <p:nvPr/>
        </p:nvSpPr>
        <p:spPr>
          <a:xfrm>
            <a:off x="640080" y="979138"/>
            <a:ext cx="7503603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36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 request to build our </a:t>
            </a:r>
            <a:r>
              <a:rPr lang="en-US" sz="2800" b="1" i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in-house </a:t>
            </a:r>
            <a:r>
              <a:rPr lang="en-US" sz="28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EI skills training and coaching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548640" y="2488148"/>
            <a:ext cx="7955280" cy="181370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03200" indent="-203200">
              <a:spcAft>
                <a:spcPts val="1200"/>
              </a:spcAft>
              <a:buSzPct val="100000"/>
              <a:buChar char="•"/>
            </a:pPr>
            <a:r>
              <a:rPr lang="en-US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1.5-day train-the-trainer certification</a:t>
            </a:r>
            <a:endParaRPr lang="en-US" dirty="0"/>
          </a:p>
          <a:p>
            <a:pPr marL="203200" indent="-203200">
              <a:spcAft>
                <a:spcPts val="1200"/>
              </a:spcAft>
              <a:buSzPct val="100000"/>
              <a:buChar char="•"/>
            </a:pPr>
            <a:r>
              <a:rPr lang="en-US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DATES: [</a:t>
            </a:r>
            <a:r>
              <a:rPr lang="en-US" dirty="0">
                <a:solidFill>
                  <a:schemeClr val="accent2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Dates</a:t>
            </a:r>
            <a:r>
              <a:rPr lang="en-US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] via Zoom (no travel required)</a:t>
            </a:r>
            <a:endParaRPr lang="en-US" dirty="0"/>
          </a:p>
          <a:p>
            <a:pPr marL="203200" indent="-203200">
              <a:spcAft>
                <a:spcPts val="1200"/>
              </a:spcAft>
              <a:buSzPct val="100000"/>
              <a:buChar char="•"/>
            </a:pPr>
            <a:r>
              <a:rPr lang="en-US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Goal is to scale EI skills that drive collaboration, resilience, agility, presence, and decision quality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05F8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Once certified, I can:</a:t>
            </a:r>
          </a:p>
        </p:txBody>
      </p:sp>
      <p:sp>
        <p:nvSpPr>
          <p:cNvPr id="4" name="Shape 2"/>
          <p:cNvSpPr/>
          <p:nvPr/>
        </p:nvSpPr>
        <p:spPr>
          <a:xfrm>
            <a:off x="640080" y="1173499"/>
            <a:ext cx="566928" cy="566928"/>
          </a:xfrm>
          <a:prstGeom prst="ellipse">
            <a:avLst/>
          </a:prstGeom>
          <a:solidFill>
            <a:srgbClr val="FF971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7481" y="1320900"/>
            <a:ext cx="272125" cy="272125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417320" y="1216827"/>
            <a:ext cx="7223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50" b="1" dirty="0">
                <a:solidFill>
                  <a:srgbClr val="1A2A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Deliver Emotional Intelligence workshops internally</a:t>
            </a:r>
            <a:endParaRPr lang="en-US" sz="1650" dirty="0"/>
          </a:p>
        </p:txBody>
      </p:sp>
      <p:sp>
        <p:nvSpPr>
          <p:cNvPr id="7" name="Text 4"/>
          <p:cNvSpPr/>
          <p:nvPr/>
        </p:nvSpPr>
        <p:spPr>
          <a:xfrm>
            <a:off x="1417320" y="1490532"/>
            <a:ext cx="7223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50" dirty="0">
                <a:solidFill>
                  <a:srgbClr val="5A6B7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Run sessions on demand, no outside facilitator required.</a:t>
            </a:r>
            <a:endParaRPr lang="en-US" sz="1250" dirty="0"/>
          </a:p>
        </p:txBody>
      </p:sp>
      <p:sp>
        <p:nvSpPr>
          <p:cNvPr id="8" name="Shape 5"/>
          <p:cNvSpPr/>
          <p:nvPr/>
        </p:nvSpPr>
        <p:spPr>
          <a:xfrm>
            <a:off x="640080" y="2051323"/>
            <a:ext cx="566928" cy="566928"/>
          </a:xfrm>
          <a:prstGeom prst="ellipse">
            <a:avLst/>
          </a:prstGeom>
          <a:solidFill>
            <a:srgbClr val="1C9BD9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7481" y="2198724"/>
            <a:ext cx="272125" cy="272125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417320" y="2094651"/>
            <a:ext cx="7223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50" b="1" dirty="0">
                <a:solidFill>
                  <a:srgbClr val="1A2A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Administer &amp; debrief validated EI assessments</a:t>
            </a:r>
            <a:endParaRPr lang="en-US" sz="1650" dirty="0"/>
          </a:p>
        </p:txBody>
      </p:sp>
      <p:sp>
        <p:nvSpPr>
          <p:cNvPr id="11" name="Text 7"/>
          <p:cNvSpPr/>
          <p:nvPr/>
        </p:nvSpPr>
        <p:spPr>
          <a:xfrm>
            <a:off x="1417320" y="2368356"/>
            <a:ext cx="7223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50" dirty="0">
                <a:solidFill>
                  <a:srgbClr val="5A6B7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For individuals and teams, using research-backed instruments.</a:t>
            </a:r>
            <a:endParaRPr lang="en-US" sz="1250" dirty="0"/>
          </a:p>
        </p:txBody>
      </p:sp>
      <p:sp>
        <p:nvSpPr>
          <p:cNvPr id="12" name="Shape 8"/>
          <p:cNvSpPr/>
          <p:nvPr/>
        </p:nvSpPr>
        <p:spPr>
          <a:xfrm>
            <a:off x="640080" y="2929147"/>
            <a:ext cx="566928" cy="566928"/>
          </a:xfrm>
          <a:prstGeom prst="ellipse">
            <a:avLst/>
          </a:prstGeom>
          <a:solidFill>
            <a:srgbClr val="FF971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7481" y="3076548"/>
            <a:ext cx="272125" cy="272125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417320" y="2972475"/>
            <a:ext cx="7223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50" b="1" dirty="0">
                <a:solidFill>
                  <a:srgbClr val="1A2A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Coach employees at all levels</a:t>
            </a:r>
            <a:endParaRPr lang="en-US" sz="1650" dirty="0"/>
          </a:p>
        </p:txBody>
      </p:sp>
      <p:sp>
        <p:nvSpPr>
          <p:cNvPr id="15" name="Text 10"/>
          <p:cNvSpPr/>
          <p:nvPr/>
        </p:nvSpPr>
        <p:spPr>
          <a:xfrm>
            <a:off x="1417320" y="3246180"/>
            <a:ext cx="7223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50" dirty="0">
                <a:solidFill>
                  <a:srgbClr val="5A6B7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Apply proven tools across the org, from frontline to senior leaders.</a:t>
            </a:r>
            <a:endParaRPr lang="en-US" sz="1250" dirty="0"/>
          </a:p>
        </p:txBody>
      </p:sp>
      <p:sp>
        <p:nvSpPr>
          <p:cNvPr id="16" name="Shape 11"/>
          <p:cNvSpPr/>
          <p:nvPr/>
        </p:nvSpPr>
        <p:spPr>
          <a:xfrm>
            <a:off x="640080" y="3806971"/>
            <a:ext cx="566928" cy="566928"/>
          </a:xfrm>
          <a:prstGeom prst="ellipse">
            <a:avLst/>
          </a:prstGeom>
          <a:solidFill>
            <a:srgbClr val="1C9BD9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7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7481" y="3954372"/>
            <a:ext cx="272125" cy="272125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1417320" y="3850299"/>
            <a:ext cx="7223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50" b="1" dirty="0">
                <a:solidFill>
                  <a:srgbClr val="1A2A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Support leadership development in-house</a:t>
            </a:r>
            <a:endParaRPr lang="en-US" sz="1650" dirty="0"/>
          </a:p>
        </p:txBody>
      </p:sp>
      <p:sp>
        <p:nvSpPr>
          <p:cNvPr id="19" name="Text 13"/>
          <p:cNvSpPr/>
          <p:nvPr/>
        </p:nvSpPr>
        <p:spPr>
          <a:xfrm>
            <a:off x="1417320" y="4124004"/>
            <a:ext cx="7223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50" dirty="0">
                <a:solidFill>
                  <a:srgbClr val="5A6B7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Reduce reliance on external vendors for every engagement.</a:t>
            </a:r>
            <a:endParaRPr lang="en-US" sz="12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05F8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Why EI? Evidence &amp; Demand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640080" y="1170432"/>
            <a:ext cx="2697480" cy="2331720"/>
          </a:xfrm>
          <a:prstGeom prst="rect">
            <a:avLst/>
          </a:prstGeom>
          <a:solidFill>
            <a:srgbClr val="005F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40080" y="1371600"/>
            <a:ext cx="2697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600" b="1" dirty="0">
                <a:solidFill>
                  <a:srgbClr val="FF97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25%</a:t>
            </a:r>
            <a:endParaRPr lang="en-US" sz="6600" dirty="0"/>
          </a:p>
        </p:txBody>
      </p:sp>
      <p:sp>
        <p:nvSpPr>
          <p:cNvPr id="5" name="Text 3"/>
          <p:cNvSpPr/>
          <p:nvPr/>
        </p:nvSpPr>
        <p:spPr>
          <a:xfrm>
            <a:off x="822960" y="2331720"/>
            <a:ext cx="2331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600"/>
              </a:lnSpc>
              <a:buNone/>
            </a:pPr>
            <a:r>
              <a:rPr lang="en-US" sz="125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of the variance in direct-report performance is explained by leader EI</a:t>
            </a:r>
            <a:endParaRPr lang="en-US" sz="1250" dirty="0"/>
          </a:p>
        </p:txBody>
      </p:sp>
      <p:sp>
        <p:nvSpPr>
          <p:cNvPr id="6" name="Text 4"/>
          <p:cNvSpPr/>
          <p:nvPr/>
        </p:nvSpPr>
        <p:spPr>
          <a:xfrm>
            <a:off x="822960" y="3200400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1C9BD9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Miao et al., 2018  •  2,764 leaders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3611880" y="1188720"/>
            <a:ext cx="64008" cy="749808"/>
          </a:xfrm>
          <a:prstGeom prst="rect">
            <a:avLst/>
          </a:prstGeom>
          <a:solidFill>
            <a:srgbClr val="FF97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822192" y="1188720"/>
            <a:ext cx="4846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700"/>
              </a:lnSpc>
              <a:buNone/>
            </a:pPr>
            <a:r>
              <a:rPr lang="en-US" sz="1450" b="1" dirty="0">
                <a:solidFill>
                  <a:srgbClr val="1A2A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Higher EI predicts higher engagement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3822192" y="1444752"/>
            <a:ext cx="48463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050" i="1" dirty="0">
                <a:solidFill>
                  <a:srgbClr val="5A6B7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120 studies, 29,000+ workers    •    Miao et al., 2017, Journal of Occupational and Organizational Psychology, 90, 177-202.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2029968"/>
            <a:ext cx="64008" cy="749808"/>
          </a:xfrm>
          <a:prstGeom prst="rect">
            <a:avLst/>
          </a:prstGeom>
          <a:solidFill>
            <a:srgbClr val="FF97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822192" y="2029968"/>
            <a:ext cx="48463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700"/>
              </a:lnSpc>
              <a:buNone/>
            </a:pPr>
            <a:r>
              <a:rPr lang="en-US" sz="1450" b="1" dirty="0">
                <a:solidFill>
                  <a:srgbClr val="1A2A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EI significantly predicts job performance</a:t>
            </a:r>
            <a:endParaRPr lang="en-US" sz="1450" dirty="0"/>
          </a:p>
        </p:txBody>
      </p:sp>
      <p:sp>
        <p:nvSpPr>
          <p:cNvPr id="12" name="Text 10"/>
          <p:cNvSpPr/>
          <p:nvPr/>
        </p:nvSpPr>
        <p:spPr>
          <a:xfrm>
            <a:off x="3822192" y="2286000"/>
            <a:ext cx="4846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050" i="1" dirty="0">
                <a:solidFill>
                  <a:srgbClr val="5A6B7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99 studies, 17,000 participants    •    </a:t>
            </a:r>
            <a:r>
              <a:rPr lang="en-US" sz="1050" i="1" dirty="0" err="1">
                <a:solidFill>
                  <a:srgbClr val="5A6B7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Gobelny</a:t>
            </a:r>
            <a:r>
              <a:rPr lang="en-US" sz="1050" i="1" dirty="0">
                <a:solidFill>
                  <a:srgbClr val="5A6B7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et al., 2021, International Journal of Work Organization and Emotion 12(1):1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611880" y="2871216"/>
            <a:ext cx="64008" cy="749808"/>
          </a:xfrm>
          <a:prstGeom prst="rect">
            <a:avLst/>
          </a:prstGeom>
          <a:solidFill>
            <a:srgbClr val="FF97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3822192" y="2871216"/>
            <a:ext cx="4846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700"/>
              </a:lnSpc>
              <a:buNone/>
            </a:pPr>
            <a:r>
              <a:rPr lang="en-US" sz="1450" b="1" dirty="0">
                <a:solidFill>
                  <a:srgbClr val="1A2A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Higher EI predicts more collaboration, less conflict</a:t>
            </a:r>
            <a:endParaRPr lang="en-US" sz="1450" dirty="0"/>
          </a:p>
        </p:txBody>
      </p:sp>
      <p:sp>
        <p:nvSpPr>
          <p:cNvPr id="15" name="Text 13"/>
          <p:cNvSpPr/>
          <p:nvPr/>
        </p:nvSpPr>
        <p:spPr>
          <a:xfrm>
            <a:off x="3822192" y="3127248"/>
            <a:ext cx="4846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050" i="1" dirty="0">
                <a:solidFill>
                  <a:srgbClr val="5A6B7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68 studies, 16,000+ workers  •    Miao et al., 2017, Personality and Individual Differences, 116, 144-156. 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40080" y="3794760"/>
            <a:ext cx="7982712" cy="932688"/>
          </a:xfrm>
          <a:prstGeom prst="rect">
            <a:avLst/>
          </a:prstGeom>
          <a:solidFill>
            <a:srgbClr val="F3F6F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640080" y="3794760"/>
            <a:ext cx="64008" cy="932688"/>
          </a:xfrm>
          <a:prstGeom prst="rect">
            <a:avLst/>
          </a:prstGeom>
          <a:solidFill>
            <a:srgbClr val="1C9BD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914400" y="3794760"/>
            <a:ext cx="7543800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1800"/>
              </a:lnSpc>
              <a:buNone/>
            </a:pPr>
            <a:r>
              <a:rPr lang="en-US" sz="1350" b="1" dirty="0">
                <a:solidFill>
                  <a:srgbClr val="FF97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6 of the top 8</a:t>
            </a:r>
            <a:r>
              <a:rPr lang="en-US" sz="1350" dirty="0">
                <a:solidFill>
                  <a:srgbClr val="1A2A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skills in the World Economic Forum </a:t>
            </a:r>
            <a:r>
              <a:rPr lang="en-US" sz="1350" i="1" dirty="0">
                <a:solidFill>
                  <a:srgbClr val="1A2A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Future of Jobs Report</a:t>
            </a:r>
            <a:r>
              <a:rPr lang="en-US" sz="1350" dirty="0">
                <a:solidFill>
                  <a:srgbClr val="1A2A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are EI skills: resilience, agility, social influence, self-awareness, empathy and active listening, curiosity.</a:t>
            </a:r>
            <a:endParaRPr lang="en-US" sz="13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05F8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Why the LEADx version of EI?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640080" y="1234440"/>
            <a:ext cx="566928" cy="566928"/>
          </a:xfrm>
          <a:prstGeom prst="ellipse">
            <a:avLst/>
          </a:prstGeom>
          <a:solidFill>
            <a:srgbClr val="FF971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7481" y="1381841"/>
            <a:ext cx="272125" cy="272125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417320" y="1197864"/>
            <a:ext cx="72237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700" b="1" dirty="0">
                <a:solidFill>
                  <a:srgbClr val="1A2A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Built on the work of EI psychologist Dr. Travis Bradberry</a:t>
            </a:r>
            <a:endParaRPr lang="en-US" sz="1700" dirty="0"/>
          </a:p>
        </p:txBody>
      </p:sp>
      <p:sp>
        <p:nvSpPr>
          <p:cNvPr id="6" name="Text 3"/>
          <p:cNvSpPr/>
          <p:nvPr/>
        </p:nvSpPr>
        <p:spPr>
          <a:xfrm>
            <a:off x="1417320" y="1600200"/>
            <a:ext cx="7223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5A6B7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Author of the bestsellers </a:t>
            </a:r>
            <a:r>
              <a:rPr lang="en-US" sz="1300" i="1" dirty="0">
                <a:solidFill>
                  <a:srgbClr val="5A6B7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 New Emotional Intelligence </a:t>
            </a:r>
            <a:r>
              <a:rPr lang="en-US" sz="1300" dirty="0">
                <a:solidFill>
                  <a:srgbClr val="5A6B7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and </a:t>
            </a:r>
            <a:r>
              <a:rPr lang="en-US" sz="1300" i="1" dirty="0">
                <a:solidFill>
                  <a:srgbClr val="5A6B7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Emotional Intelligence 2.0</a:t>
            </a:r>
            <a:r>
              <a:rPr lang="en-US" sz="1300" dirty="0">
                <a:solidFill>
                  <a:srgbClr val="5A6B7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.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640080" y="2148840"/>
            <a:ext cx="566928" cy="566928"/>
          </a:xfrm>
          <a:prstGeom prst="ellipse">
            <a:avLst/>
          </a:prstGeom>
          <a:solidFill>
            <a:srgbClr val="1C9BD9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7481" y="2296241"/>
            <a:ext cx="272125" cy="272125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417320" y="2112264"/>
            <a:ext cx="72237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700" b="1" dirty="0">
                <a:solidFill>
                  <a:srgbClr val="1A2A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Grounded in two decades of EI assessment data</a:t>
            </a:r>
            <a:endParaRPr lang="en-US" sz="1700" dirty="0"/>
          </a:p>
        </p:txBody>
      </p:sp>
      <p:sp>
        <p:nvSpPr>
          <p:cNvPr id="10" name="Text 6"/>
          <p:cNvSpPr/>
          <p:nvPr/>
        </p:nvSpPr>
        <p:spPr>
          <a:xfrm>
            <a:off x="1417320" y="2514600"/>
            <a:ext cx="7223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5A6B7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 validated, research-backed methodology.</a:t>
            </a:r>
            <a:endParaRPr lang="en-US" sz="1300" dirty="0"/>
          </a:p>
        </p:txBody>
      </p:sp>
      <p:sp>
        <p:nvSpPr>
          <p:cNvPr id="11" name="Text 7"/>
          <p:cNvSpPr/>
          <p:nvPr/>
        </p:nvSpPr>
        <p:spPr>
          <a:xfrm>
            <a:off x="640080" y="3184907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kern="0" spc="200" dirty="0">
                <a:solidFill>
                  <a:srgbClr val="5A6B7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OTHER ORGANIZATIONS USING LEADX EQ</a:t>
            </a:r>
            <a:endParaRPr lang="en-US" sz="12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9A17735E-6D12-BEDD-8B39-1E9CF1D883D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4174" y="3497759"/>
            <a:ext cx="801778" cy="612469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00DB8390-D9F1-0AA7-A92F-4721A1D7131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14790" y="3609421"/>
            <a:ext cx="1409305" cy="500807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12D95F0F-D492-DE9D-EA38-67AA6A78D36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02934" y="3689190"/>
            <a:ext cx="1275345" cy="341267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255591B0-71C3-8BED-3552-C3B7544DA8A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71984" y="3689190"/>
            <a:ext cx="1528642" cy="333126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FE3DEE32-6A91-CAFA-5D59-B2095104663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94331" y="3569211"/>
            <a:ext cx="977293" cy="58053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955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5F8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 Investment &amp; Business Case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2421009"/>
            <a:ext cx="2606040" cy="2034389"/>
          </a:xfrm>
          <a:prstGeom prst="rect">
            <a:avLst/>
          </a:prstGeom>
          <a:solidFill>
            <a:srgbClr val="F3F6F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841248" y="2622178"/>
            <a:ext cx="457200" cy="457200"/>
          </a:xfrm>
          <a:prstGeom prst="ellipse">
            <a:avLst/>
          </a:prstGeom>
          <a:solidFill>
            <a:srgbClr val="FF97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41248" y="262217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41248" y="3170818"/>
            <a:ext cx="240487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005F8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Measurable Results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41248" y="3536577"/>
            <a:ext cx="2203704" cy="8697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450"/>
              </a:lnSpc>
              <a:buNone/>
            </a:pPr>
            <a:r>
              <a:rPr lang="en-US" sz="900" dirty="0">
                <a:solidFill>
                  <a:srgbClr val="1A2A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Participants can take unlimited retests for one year to demonstrate growth in their core EI skills.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3328416" y="2421009"/>
            <a:ext cx="2606040" cy="2034389"/>
          </a:xfrm>
          <a:prstGeom prst="rect">
            <a:avLst/>
          </a:prstGeom>
          <a:solidFill>
            <a:srgbClr val="F3F6F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529584" y="2622178"/>
            <a:ext cx="457200" cy="457200"/>
          </a:xfrm>
          <a:prstGeom prst="ellipse">
            <a:avLst/>
          </a:prstGeom>
          <a:solidFill>
            <a:srgbClr val="FF97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529584" y="262217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2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3529584" y="3170818"/>
            <a:ext cx="220370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600" b="1" dirty="0">
                <a:solidFill>
                  <a:srgbClr val="005F8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Cost efficiency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3529584" y="3536578"/>
            <a:ext cx="220370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450"/>
              </a:lnSpc>
            </a:pPr>
            <a:r>
              <a:rPr lang="en-US" sz="900" dirty="0">
                <a:solidFill>
                  <a:srgbClr val="1A2A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One workshop with an external facilitator typically costs more than this entire certification. After certifying, I deliver unlimited internal sessions.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6016752" y="2421009"/>
            <a:ext cx="2606040" cy="2034389"/>
          </a:xfrm>
          <a:prstGeom prst="rect">
            <a:avLst/>
          </a:prstGeom>
          <a:solidFill>
            <a:srgbClr val="F3F6F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6217920" y="2622178"/>
            <a:ext cx="457200" cy="457200"/>
          </a:xfrm>
          <a:prstGeom prst="ellipse">
            <a:avLst/>
          </a:prstGeom>
          <a:solidFill>
            <a:srgbClr val="FF97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217920" y="262217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3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6217920" y="3170818"/>
            <a:ext cx="220370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600" b="1" dirty="0">
                <a:solidFill>
                  <a:srgbClr val="005F8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Scalability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6217920" y="3536577"/>
            <a:ext cx="2203704" cy="7498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450"/>
              </a:lnSpc>
            </a:pPr>
            <a:r>
              <a:rPr lang="en-US" sz="900" dirty="0">
                <a:solidFill>
                  <a:srgbClr val="1A2A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Run workshops for [</a:t>
            </a:r>
            <a:r>
              <a:rPr lang="en-US" sz="900" b="1" dirty="0">
                <a:solidFill>
                  <a:schemeClr val="accent2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specific audiences</a:t>
            </a:r>
            <a:r>
              <a:rPr lang="en-US" sz="900" dirty="0">
                <a:solidFill>
                  <a:srgbClr val="1A2A33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] on our schedule, at our pace.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640080" y="970983"/>
            <a:ext cx="7982712" cy="1325880"/>
          </a:xfrm>
          <a:prstGeom prst="rect">
            <a:avLst/>
          </a:prstGeom>
          <a:solidFill>
            <a:srgbClr val="005F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868680" y="1092862"/>
            <a:ext cx="7498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1C9BD9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 INVESTMENT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868680" y="1409895"/>
            <a:ext cx="7498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5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One-time certification fee: </a:t>
            </a:r>
            <a:r>
              <a:rPr lang="en-US" sz="1450" b="1" dirty="0">
                <a:solidFill>
                  <a:schemeClr val="accent2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[insert fee]</a:t>
            </a:r>
            <a:endParaRPr lang="en-US" sz="1450" dirty="0">
              <a:solidFill>
                <a:schemeClr val="accent2"/>
              </a:solidFill>
            </a:endParaRPr>
          </a:p>
        </p:txBody>
      </p:sp>
      <p:sp>
        <p:nvSpPr>
          <p:cNvPr id="22" name="Text 20"/>
          <p:cNvSpPr/>
          <p:nvPr/>
        </p:nvSpPr>
        <p:spPr>
          <a:xfrm>
            <a:off x="868680" y="1784799"/>
            <a:ext cx="7498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16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Additional per participant fee:  </a:t>
            </a:r>
            <a:r>
              <a:rPr lang="en-US" sz="1300" b="1" dirty="0">
                <a:solidFill>
                  <a:srgbClr val="FF97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$[xx]</a:t>
            </a:r>
            <a:r>
              <a:rPr lang="en-US" sz="13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per EI assessment, or </a:t>
            </a:r>
            <a:r>
              <a:rPr lang="en-US" sz="1300" b="1" dirty="0">
                <a:solidFill>
                  <a:srgbClr val="FF971A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$[xxx]</a:t>
            </a:r>
            <a:r>
              <a:rPr lang="en-US" sz="13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for assessment, workshop materials, and one-year habit-building system (nudges, micro-learning, AI Coaching).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5F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2"/>
          <p:cNvSpPr/>
          <p:nvPr/>
        </p:nvSpPr>
        <p:spPr>
          <a:xfrm>
            <a:off x="640080" y="2100174"/>
            <a:ext cx="76809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2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My commitment is that I’ll put this to work: internal training sessions, executive coaching, and sharing what I learn across HR / L&amp;D.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640080" y="3014574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Full details:  </a:t>
            </a:r>
            <a:r>
              <a:rPr lang="en-US" sz="1400" b="1" dirty="0">
                <a:solidFill>
                  <a:srgbClr val="1C9BD9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www.leadx.org/eq-certification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21208" y="728574"/>
            <a:ext cx="7982712" cy="1280160"/>
          </a:xfrm>
          <a:prstGeom prst="rect">
            <a:avLst/>
          </a:prstGeom>
          <a:solidFill>
            <a:srgbClr val="FF971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795528" y="728574"/>
            <a:ext cx="7434072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28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Can I get approval to secure a seat in the [DATE] session?</a:t>
            </a:r>
            <a:endParaRPr lang="en-US" sz="2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</TotalTime>
  <Words>490</Words>
  <Application>Microsoft Office PowerPoint</Application>
  <PresentationFormat>On-screen Show (16:9)</PresentationFormat>
  <Paragraphs>53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Roboto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EQ Certification Approval</dc:title>
  <dc:subject>PptxGenJS Presentation</dc:subject>
  <dc:creator>LEADx</dc:creator>
  <cp:lastModifiedBy>Kevin Kruse</cp:lastModifiedBy>
  <cp:revision>2</cp:revision>
  <dcterms:created xsi:type="dcterms:W3CDTF">2026-06-06T12:46:44Z</dcterms:created>
  <dcterms:modified xsi:type="dcterms:W3CDTF">2026-06-06T20:27:42Z</dcterms:modified>
</cp:coreProperties>
</file>